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731520" y="1645920"/>
            <a:ext cx="2286000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6000" b="1">
                <a:solidFill>
                  <a:srgbClr val="C8923A"/>
                </a:solidFill>
                <a:latin typeface="Arial"/>
              </a:defRPr>
            </a:pPr>
            <a:r>
              <a:t>MEGNETICS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743200"/>
            <a:ext cx="9144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0">
                <a:solidFill>
                  <a:srgbClr val="FFFFFF"/>
                </a:solidFill>
                <a:latin typeface="Arial"/>
              </a:defRPr>
            </a:pPr>
            <a:r>
              <a:t>ELECTRIC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657600"/>
            <a:ext cx="2286000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39319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Arial"/>
              </a:defRPr>
            </a:pPr>
            <a:r>
              <a:t>品 牌 指 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4805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BRAND GUIDELINES | Version 1.0 - 2026.05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035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8923A"/>
                </a:solidFill>
                <a:latin typeface="Arial"/>
              </a:defRPr>
            </a:pPr>
            <a:r>
              <a:t>Precision in Transmission. Reliability by Design.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色彩系统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1463040"/>
            <a:ext cx="3200400" cy="1645920"/>
          </a:xfrm>
          <a:prstGeom prst="roundRect">
            <a:avLst/>
          </a:prstGeom>
          <a:solidFill>
            <a:srgbClr val="0A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32004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0A1628"/>
                </a:solidFill>
                <a:latin typeface="Arial"/>
              </a:defRPr>
            </a:pPr>
            <a:r>
              <a:t>电气深蓝 #0A1628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4747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EA2A8"/>
                </a:solidFill>
                <a:latin typeface="Arial"/>
              </a:defRPr>
            </a:pPr>
            <a:r>
              <a:t>C100 M80 Y10 K40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749039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EA2A8"/>
                </a:solidFill>
                <a:latin typeface="Arial"/>
              </a:defRPr>
            </a:pPr>
            <a:r>
              <a:t>潘通 PMS 276 C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72000" y="1463040"/>
            <a:ext cx="3200400" cy="1645920"/>
          </a:xfrm>
          <a:prstGeom prst="round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0" y="320040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C8923A"/>
                </a:solidFill>
                <a:latin typeface="Arial"/>
              </a:defRPr>
            </a:pPr>
            <a:r>
              <a:t>精密金 #C8923A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0" y="3474720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EA2A8"/>
                </a:solidFill>
                <a:latin typeface="Arial"/>
              </a:defRPr>
            </a:pPr>
            <a:r>
              <a:t>C10 M35 Y95 K5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3749039"/>
            <a:ext cx="3200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9EA2A8"/>
                </a:solidFill>
                <a:latin typeface="Arial"/>
              </a:defRPr>
            </a:pPr>
            <a:r>
              <a:t>潘通 PMS 1255 C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438912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使用比例：电气深蓝 60% | 精密金 15-20% | 白+冷灰 20%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75488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9EA2A8"/>
                </a:solidFill>
                <a:latin typeface="Arial"/>
              </a:defRPr>
            </a:pPr>
            <a:r>
              <a:t>辅助色：冷灰1 F5F6F8 / 冷灰3 9EA2A8 / 铁灰 3A404A / 导电蓝 1B3A6B / 安全绿 2E7D32 / 警示红 C62828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字体系统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标题 / 标志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4630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Montserrat Bold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0" y="14630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Roboto Condensed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3774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副标题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2377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Montserrat Medium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23774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291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正文 / 参数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32918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Noto Sans SC / Open Sans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0" y="32918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Source Sans Pro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2062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数据表格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42062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Roboto Mono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0" y="42062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Source Code Pro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中文正文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51206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Noto Sans SC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5120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思源黑体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4864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EA2A8"/>
                </a:solidFill>
                <a:latin typeface="Arial"/>
              </a:defRPr>
            </a:pPr>
            <a:r>
              <a:t>字号层级：H1 48pt &gt; H2 32pt &gt; H3 24pt &gt; Body 16pt &gt; Caption 12pt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设计系统 - 栅格 &amp; 版面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▎栅格系统    12列栅格 / 间距 4mm(印刷) / 16px(数字)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▎版式规则    技术文档左对齐 / 封面可居中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▎封面结构    磁感线装饰 &gt; 标志 &gt; 主题图 &gt; 标题 &gt; 宣言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▎内页结构    页眉(标志+页码) + 金色分隔线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▎行高段距    正文行高 1.6倍 / 段间距 1倍字号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数据可视化 &amp; 图标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▎柱状图      深蓝主色 / 精密金高亮数据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▎折线图      深蓝线条 / 金点标注关键节点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▎饼图        品牌色板渐变系列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▎参数表      表头深蓝底白字 / 隔行交替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▎参数数值    Roboto Mono字体 / 单位冷灰3色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▎图标风格    2px线形 / 圆角端点 / 线形非填充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▎图标尺寸    24x24px(标准) / 48x48px(大)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▎图标颜色    默认深蓝 / 高亮精密金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应用范例 - 产品目录 &amp; 数据手册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▎目录结构：封面 &gt; 品牌页 &gt; 产品索引 &gt; 分类页 &gt; 单产品页 &gt; 选型指南 &gt; 联系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▎单产品页布局：左侧产品图(45实拍) + 右侧参数表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            下方：应用场景 / 认证标准 / 可选配置</a:t>
            </a: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▎数据手册要素：型号封面 / A4纵向 / 外形图 / 接线图 / 选型表 / 包装信息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应用范例 - 名片 &amp; 信纸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▎名片（90x54mm）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正面：电气深蓝底色 / 金色标志居中 / 姓名职位下方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背面：白色底色 / 联系方式左对齐排列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▎信息层级：姓名(Bold) &gt; 职位 &gt; 公司名 &gt; 联系方式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▎信纸（A4 210x297mm）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页眉：标志(左上角) + 金色装饰线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页脚：地址/电话/邮箱/网站，冷灰3色7pt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  背景：极淡磁感线水印(5%透明度)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应用范例 - 独立站 &amp; 数字媒介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B2B询盘型独立站 9大模块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FFFFFF"/>
                </a:solidFill>
                <a:latin typeface="Arial"/>
              </a:defRPr>
            </a:pPr>
            <a:r>
              <a:t>首页 | 产品中心 | 产品详情 | 解决方案 | RFQ询盘 | 下载中心 | 质量认证 | Blog技术 | 联系页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200400"/>
            <a:ext cx="10058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▎LinkedIn   标志(深色版)+应用场景封面 / 每周2-3篇技术文章</a:t>
            </a:r>
          </a:p>
          <a:p>
            <a:pPr>
              <a:spcAft>
                <a:spcPts val="5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5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▎YouTube    标志(深色版)+产品中心封面 / 产品介绍 / 安装指南</a:t>
            </a:r>
          </a:p>
          <a:p>
            <a:pPr>
              <a:spcAft>
                <a:spcPts val="5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5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▎网站风格   深蓝背景白字 / 精密金CTA / 宽屏布局 / 克制动效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应用范例 - 展会 &amp; 包装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▎展台设计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背景板：深蓝 + 金色标志居中(800mm) + 宣言下方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产品区：5000K冷色照明 / 突出金属质感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数字屏：循环播放应用场景视频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▎印刷物料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产品目录(A4覆哑膜烫金) / 三折页(200g铜版)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名片(烫金触感膜) / 手提袋 / 展架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▎产品包装三级结构</a:t>
            </a:r>
          </a:p>
          <a:p>
            <a:pPr>
              <a:spcAft>
                <a:spcPts val="3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内包装(防潮袋) &gt; 中包装(瓦楞纸盒+品牌封条) &gt; 外包装(出口木箱+唛头)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品牌语调 &amp; 产品描述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5029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▎语气    专业 / 自信 / 温和 / 用数据说话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▎句式    简洁直接 / 避免冗长从句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▎人称    We design... (非 Our company...)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▎禁忌    感叹号堆砌 / 革命性/颠覆性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600" y="1371600"/>
            <a:ext cx="5029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产品描述模板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82880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FFFFFF"/>
                </a:solidFill>
                <a:latin typeface="Arial"/>
              </a:defRPr>
            </a:pPr>
            <a:r>
              <a:t>[产品名] 是一款 [核心特征] 的 [品类]，适用于 [应用场景]。</a:t>
            </a:r>
            <a:br/>
            <a:r>
              <a:t>严格按 [标准] 设计，具备 [关键性能]，满足 [客户需求]。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3474720"/>
            <a:ext cx="50292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9EA2A8"/>
                </a:solidFill>
                <a:latin typeface="Arial"/>
              </a:defRPr>
            </a:pPr>
            <a:r>
              <a:t>[Product Name] is a [key feature] [category] designed for</a:t>
            </a:r>
            <a:br/>
            <a:r>
              <a:t>[application]. Manufactured in compliance with [standard],</a:t>
            </a:r>
            <a:br/>
            <a:r>
              <a:t>it delivers [key performance] to meet [requirement].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技术文档 &amp; 社交媒体表达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▎技术文档规范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全部使用国际单位制(SI)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参数缩写：kV / A / VA / Hz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精度格式：0.2S / 0.5 / 5P10 / 10P20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标准引用：IEC 61869-2:2012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所有数值表格标注测试条件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▎社交媒体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LinkedIn: 技术文章 / 产品发布 / 行业洞察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YouTube: 产品介绍视频 / 安装指南 / 工厂参观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6576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0"/>
            <a:ext cx="10058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C8923A"/>
                </a:solidFill>
                <a:latin typeface="Arial"/>
              </a:defRPr>
            </a:pPr>
            <a:r>
              <a:t>目  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01752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0">
                <a:solidFill>
                  <a:srgbClr val="9EA2A8"/>
                </a:solidFill>
                <a:latin typeface="Arial"/>
              </a:defRPr>
            </a:pPr>
            <a:r>
              <a:t>CONTENTS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474720"/>
            <a:ext cx="73152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01  品牌理念  - 定位 / 宣言 / 价值观 / 个性</a:t>
            </a:r>
          </a:p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02  视觉系统  - 标志 / 色彩 / 字体 / 辅助图形 / 摄影</a:t>
            </a:r>
          </a:p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03  设计系统  - 栅格 / 版式 / 数据可视化 / 图标</a:t>
            </a:r>
          </a:p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04  应用范例  - 产品目录 / 名片 / 网站 / 展会 / 包装</a:t>
            </a:r>
          </a:p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05  内容与表达  - 语调 / 产品描述 / 技术文档</a:t>
            </a:r>
          </a:p>
          <a:p>
            <a:pPr>
              <a:spcAft>
                <a:spcPts val="1200"/>
              </a:spcAft>
              <a:defRPr sz="2000">
                <a:solidFill>
                  <a:srgbClr val="FFFFFF"/>
                </a:solidFill>
                <a:latin typeface="Arial"/>
              </a:defRPr>
            </a:pPr>
            <a:r>
              <a:t>06  联合品牌规范 &amp; 附录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联合品牌 &amp; 认证标章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▎合作伙伴品牌使用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双方标志大小一致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间隔保留至少一个标志宽度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联合品牌时均使用彩色主标志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▎OEM/ODM标识规则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OEM：客户品牌为主，Megnetics标志置于背面/包装侧面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- ODM：可联合标识，比例由合同约定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▎认证标章  IEC 61869 / ISO 9001 / CE / RoHS</a:t>
            </a:r>
          </a:p>
          <a:p>
            <a:pPr>
              <a:spcAft>
                <a:spcPts val="400"/>
              </a:spcAft>
              <a:defRPr sz="1500">
                <a:solidFill>
                  <a:srgbClr val="FFFFFF"/>
                </a:solidFill>
                <a:latin typeface="Arial"/>
              </a:defRPr>
            </a:pPr>
            <a:r>
              <a:t>  仅使用官方版本，视觉上小于品牌标志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文件资产管理 &amp; 常见错误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C8923A"/>
                </a:solidFill>
                <a:latin typeface="Arial"/>
              </a:defRPr>
            </a:pPr>
            <a:r>
              <a:t>Brand Assets 结构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737360"/>
            <a:ext cx="4572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FFFFFF"/>
                </a:solidFill>
                <a:latin typeface="Arial"/>
              </a:defRPr>
            </a:pPr>
            <a:r>
              <a:t>Brand Assets/</a:t>
            </a:r>
            <a:br/>
            <a:r>
              <a:t>├── Logo/ (6个版本)</a:t>
            </a:r>
            <a:br/>
            <a:r>
              <a:t>├── Colors/ (Adobe色板)</a:t>
            </a:r>
            <a:br/>
            <a:r>
              <a:t>├── Fonts/ (Montserrat+Noto Sans SC)</a:t>
            </a:r>
            <a:br/>
            <a:r>
              <a:t>├── Templates/ (目录/数据手册/名片/邮件签名)</a:t>
            </a:r>
            <a:br/>
            <a:r>
              <a:t>├── Patterns/ (辅助图形与纹理)</a:t>
            </a:r>
            <a:br/>
            <a:r>
              <a:t>└── Icons/ (图标集)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37160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C8923A"/>
                </a:solidFill>
                <a:latin typeface="Arial"/>
              </a:defRPr>
            </a:pPr>
            <a:r>
              <a:t>常见错误速查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1737360"/>
            <a:ext cx="5029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300">
                <a:solidFill>
                  <a:srgbClr val="FFFFFF"/>
                </a:solidFill>
                <a:latin typeface="Arial"/>
              </a:defRPr>
            </a:pPr>
            <a:r>
              <a:t>✗ 标志间距过小 / 低分辨率使用</a:t>
            </a:r>
          </a:p>
          <a:p>
            <a:pPr>
              <a:spcAft>
                <a:spcPts val="600"/>
              </a:spcAft>
              <a:defRPr sz="1300">
                <a:solidFill>
                  <a:srgbClr val="FFFFFF"/>
                </a:solidFill>
                <a:latin typeface="Arial"/>
              </a:defRPr>
            </a:pPr>
            <a:r>
              <a:t>✗ 标志置于杂乱背景 / 彩色背景错用浅色版</a:t>
            </a:r>
          </a:p>
          <a:p>
            <a:pPr>
              <a:spcAft>
                <a:spcPts val="600"/>
              </a:spcAft>
              <a:defRPr sz="1300">
                <a:solidFill>
                  <a:srgbClr val="FFFFFF"/>
                </a:solidFill>
                <a:latin typeface="Arial"/>
              </a:defRPr>
            </a:pPr>
            <a:r>
              <a:t>✗ 品牌金用作正文文字 / 非品牌字体排版标志</a:t>
            </a:r>
          </a:p>
          <a:p>
            <a:pPr>
              <a:spcAft>
                <a:spcPts val="600"/>
              </a:spcAft>
              <a:defRPr sz="1300">
                <a:solidFill>
                  <a:srgbClr val="FFFFFF"/>
                </a:solidFill>
                <a:latin typeface="Arial"/>
              </a:defRPr>
            </a:pPr>
            <a:r>
              <a:t>✗ 图表中品牌金作为主色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4572000" y="1828800"/>
            <a:ext cx="2743200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200" b="1">
                <a:solidFill>
                  <a:srgbClr val="C8923A"/>
                </a:solidFill>
                <a:latin typeface="Arial"/>
              </a:defRPr>
            </a:pPr>
            <a:r>
              <a:t>MEGNETICS</a:t>
            </a:r>
            <a:br/>
            <a:r>
              <a:t>ELECTRIC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Arial"/>
              </a:defRPr>
            </a:pPr>
            <a:r>
              <a:t>Precision in Transmission.  Reliability by Design.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9EA2A8"/>
                </a:solidFill>
                <a:latin typeface="Arial"/>
              </a:defRPr>
            </a:pPr>
            <a:r>
              <a:t>精确传递  可靠同行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5303520"/>
            <a:ext cx="2743200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5486400"/>
            <a:ext cx="10058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9EA2A8"/>
                </a:solidFill>
                <a:latin typeface="Arial"/>
              </a:defRPr>
            </a:pPr>
            <a:r>
              <a:t>(c) 2026 Megnetics Electric. All rights reserved.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914400"/>
            <a:ext cx="1371600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Arial"/>
              </a:defRPr>
            </a:pPr>
            <a:r>
              <a:t>能量应当被精确传递，</a:t>
            </a:r>
            <a:br/>
            <a:r>
              <a:t>而非被浪费。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9EA2A8"/>
                </a:solidFill>
                <a:latin typeface="Arial"/>
              </a:defRPr>
            </a:pPr>
            <a:r>
              <a:t>功率磁性元件是电力系统的沉默引擎。</a:t>
            </a:r>
            <a:br/>
            <a:r>
              <a:t>在看不见的地方，它们决定着一座变电站、</a:t>
            </a:r>
            <a:br/>
            <a:r>
              <a:t>一条输电线路的电能质量和安全。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607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C8923A"/>
                </a:solidFill>
                <a:latin typeface="Arial"/>
              </a:defRPr>
            </a:pPr>
            <a:r>
              <a:t>- MEGNETICS ELECTRIC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品牌定位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▎品牌本质    高可靠性功率磁性元件及解决方案供应商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▎品类定位    中高压互感器 / 变压器 / 电抗器 / 磁性组件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▎市场定位    面向全球电力基础设施、工业配电、可再生能源和EPC项目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▎竞争定位    以IEC国际标准和客户定制能力为核心壁垒</a:t>
            </a: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</a:p>
          <a:p>
            <a:pPr>
              <a:spcAft>
                <a:spcPts val="3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▎用户定位    全球EPC承包商 / 配电柜制造商 / 电力工程采购商 / 分销商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品牌宣言 &amp; 价值观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3716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品牌宣言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457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FFFFFF"/>
                </a:solidFill>
                <a:latin typeface="Arial"/>
              </a:defRPr>
            </a:pPr>
            <a:r>
              <a:t>精确传递，可靠同行。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28600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8923A"/>
                </a:solidFill>
                <a:latin typeface="Arial"/>
              </a:defRPr>
            </a:pPr>
            <a:r>
              <a:t>Precision in Transmission. Reliability by Design.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00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品牌价值观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65760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精 确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36576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每一参数精确校准，对误差零容忍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43891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可 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438912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严格IEC标准，全流程质检可追溯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1520" y="512064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协 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00400" y="512064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定制化方案，不卖标准件卖解决方案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585216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C8923A"/>
                </a:solidFill>
                <a:latin typeface="Arial"/>
              </a:defRPr>
            </a:pPr>
            <a:r>
              <a:t>进 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00400" y="585216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FFFFFF"/>
                </a:solidFill>
                <a:latin typeface="Arial"/>
              </a:defRPr>
            </a:pPr>
            <a:r>
              <a:t>持续投入材料与工艺创新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品牌个性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31520" y="2286000"/>
            <a:ext cx="2377440" cy="2560320"/>
          </a:xfrm>
          <a:prstGeom prst="roundRect">
            <a:avLst/>
          </a:prstGeom>
          <a:solidFill>
            <a:srgbClr val="1B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923A"/>
                </a:solidFill>
                <a:latin typeface="Arial"/>
              </a:defRPr>
            </a:pPr>
            <a:r>
              <a:t>专  业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291840"/>
            <a:ext cx="20116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  <a:latin typeface="Arial"/>
              </a:defRPr>
            </a:pPr>
            <a:r>
              <a:t>技术自信，一页参数表胜过百页宣传文案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74720" y="2286000"/>
            <a:ext cx="2377440" cy="2560320"/>
          </a:xfrm>
          <a:prstGeom prst="roundRect">
            <a:avLst/>
          </a:prstGeom>
          <a:solidFill>
            <a:srgbClr val="1B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923A"/>
                </a:solidFill>
                <a:latin typeface="Arial"/>
              </a:defRPr>
            </a:pPr>
            <a:r>
              <a:t>稳  重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3291840"/>
            <a:ext cx="20116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  <a:latin typeface="Arial"/>
              </a:defRPr>
            </a:pPr>
            <a:r>
              <a:t>工业品牌的质感，每个细节经得起推敲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2286000"/>
            <a:ext cx="2377440" cy="2560320"/>
          </a:xfrm>
          <a:prstGeom prst="roundRect">
            <a:avLst/>
          </a:prstGeom>
          <a:solidFill>
            <a:srgbClr val="1B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923A"/>
                </a:solidFill>
                <a:latin typeface="Arial"/>
              </a:defRPr>
            </a:pPr>
            <a:r>
              <a:t>可  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3291840"/>
            <a:ext cx="20116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  <a:latin typeface="Arial"/>
              </a:defRPr>
            </a:pPr>
            <a:r>
              <a:t>像我们的产品一样，说到做到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961120" y="2286000"/>
            <a:ext cx="2377440" cy="2560320"/>
          </a:xfrm>
          <a:prstGeom prst="roundRect">
            <a:avLst/>
          </a:prstGeom>
          <a:solidFill>
            <a:srgbClr val="1B3A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0" y="2560320"/>
            <a:ext cx="2011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C8923A"/>
                </a:solidFill>
                <a:latin typeface="Arial"/>
              </a:defRPr>
            </a:pPr>
            <a:r>
              <a:t>全球化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0" y="3291840"/>
            <a:ext cx="201168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FFFFF"/>
                </a:solidFill>
                <a:latin typeface="Arial"/>
              </a:defRPr>
            </a:pPr>
            <a:r>
              <a:t>面向国际B2B，语言简洁精准无障碍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标志规范 - 主标志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4572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5200" b="1">
                <a:solidFill>
                  <a:srgbClr val="C8923A"/>
                </a:solidFill>
                <a:latin typeface="Arial"/>
              </a:defRPr>
            </a:pPr>
            <a:r>
              <a:t>MEGNETICS</a:t>
            </a:r>
            <a:br/>
            <a:r>
              <a:t>ELECTRIC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474720"/>
            <a:ext cx="4572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金色字标 + 深蓝底色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645920"/>
            <a:ext cx="50292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▎品牌名称    全大写无衬线字体</a:t>
            </a:r>
          </a:p>
          <a:p>
            <a:pPr>
              <a:spcAft>
                <a:spcPts val="8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▎层级结构    MEGNETICS（主）+ ELECTRIC（副）</a:t>
            </a:r>
          </a:p>
          <a:p>
            <a:pPr>
              <a:spcAft>
                <a:spcPts val="8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▎主色        深蓝底色 + 精密金色字标</a:t>
            </a:r>
          </a:p>
          <a:p>
            <a:pPr>
              <a:spcAft>
                <a:spcPts val="8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▎最小尺寸    印刷 25mm / 数字 80px</a:t>
            </a:r>
          </a:p>
          <a:p>
            <a:pPr>
              <a:spcAft>
                <a:spcPts val="800"/>
              </a:spcAft>
              <a:defRPr sz="1600">
                <a:solidFill>
                  <a:srgbClr val="FFFFFF"/>
                </a:solidFill>
                <a:latin typeface="Arial"/>
              </a:defRPr>
            </a:pPr>
            <a:r>
              <a:t>▎安全空间    等于字母M高度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标志变体 &amp; 安全空间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主标志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14630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金色 + 深蓝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14630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产品封面、官网首页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3774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深色背景版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00400" y="23774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白色 + 深蓝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23774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印刷品、深色背景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" y="3291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浅色背景版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32918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深蓝 + 白底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0" y="32918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名片背面、白底文档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42062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单色版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42062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纯黑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0" y="42062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黑白打印、传真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1">
                <a:solidFill>
                  <a:srgbClr val="C8923A"/>
                </a:solidFill>
                <a:latin typeface="Arial"/>
              </a:defRPr>
            </a:pPr>
            <a:r>
              <a:t>水印版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512064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FFFFFF"/>
                </a:solidFill>
                <a:latin typeface="Arial"/>
              </a:defRPr>
            </a:pPr>
            <a:r>
              <a:t>30%透明度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0" y="512064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9EA2A8"/>
                </a:solidFill>
                <a:latin typeface="Arial"/>
              </a:defRPr>
            </a:pPr>
            <a:r>
              <a:t>产品图片水印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31520" y="59436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C8923A"/>
                </a:solidFill>
                <a:latin typeface="Arial"/>
              </a:defRPr>
            </a:pPr>
            <a:r>
              <a:t>安全空间内不得放置任何文字、图形或其他视觉元素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"/>
            <a:ext cx="12191695" cy="381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C8923A"/>
                </a:solidFill>
                <a:latin typeface="Arial"/>
              </a:defRPr>
            </a:pPr>
            <a:r>
              <a:t>标志 - 禁止使用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10515600" cy="12700"/>
          </a:xfrm>
          <a:prstGeom prst="rect">
            <a:avLst/>
          </a:prstGeom>
          <a:solidFill>
            <a:srgbClr val="C892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645920"/>
            <a:ext cx="6400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不得改变标志的颜色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不得旋转、拉伸、扭曲标志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不得添加阴影、光晕、边框等效果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不得将标志置于杂乱背景上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不得使用其他字体重新排版文字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不得在安全空间内放置任何元素</a:t>
            </a:r>
          </a:p>
          <a:p>
            <a:pPr>
              <a:spcAft>
                <a:spcPts val="800"/>
              </a:spcAft>
              <a:defRPr sz="1800">
                <a:solidFill>
                  <a:srgbClr val="FFFFFF"/>
                </a:solidFill>
                <a:latin typeface="Arial"/>
              </a:defRPr>
            </a:pPr>
            <a:r>
              <a:t>✗ 不得将标志与其他图形合并或叠加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C8923A"/>
                </a:solidFill>
                <a:latin typeface="Arial"/>
              </a:defRPr>
            </a:pPr>
            <a:r>
              <a:t>核心原则：标志是一个完整的图形单元，不可修改、拆分或变形。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